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1" r:id="rId7"/>
    <p:sldId id="26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DM Sans Bold" charset="0"/>
      <p:regular r:id="rId17"/>
    </p:embeddedFont>
    <p:embeddedFont>
      <p:font typeface="Montserrat Classic Bold" panose="020B0604020202020204" charset="0"/>
      <p:regular r:id="rId18"/>
    </p:embeddedFont>
    <p:embeddedFont>
      <p:font typeface="Oswald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hyperlink" Target="https://pixabay.com/en/welcome-quote-sign-poster-998360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svg"/><Relationship Id="rId10" Type="http://schemas.openxmlformats.org/officeDocument/2006/relationships/image" Target="../media/image13.jpeg"/><Relationship Id="rId4" Type="http://schemas.openxmlformats.org/officeDocument/2006/relationships/image" Target="../media/image9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SPIRAL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MATRIX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VIJAY RICHHARIYA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5304D-36AB-651C-D141-53EBB297C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18441"/>
            <a:ext cx="3033541" cy="3020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ED0D5-459B-35C6-9949-2B467130F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3293"/>
            <a:ext cx="3975607" cy="3975607"/>
          </a:xfrm>
          <a:prstGeom prst="rect">
            <a:avLst/>
          </a:prstGeom>
        </p:spPr>
      </p:pic>
      <p:pic>
        <p:nvPicPr>
          <p:cNvPr id="25" name="Video 24" title="Overhead Projector">
            <a:hlinkClick r:id="" action="ppaction://media"/>
            <a:extLst>
              <a:ext uri="{FF2B5EF4-FFF2-40B4-BE49-F238E27FC236}">
                <a16:creationId xmlns:a16="http://schemas.microsoft.com/office/drawing/2014/main" id="{55ED170E-45AE-49CB-1E71-F161732A8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B877BD-9336-41B2-2129-C2215D077A2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430000" y="38100"/>
            <a:ext cx="6858000" cy="484346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21340" y="419100"/>
            <a:ext cx="6176060" cy="9488620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</p:sp>
      <p:grpSp>
        <p:nvGrpSpPr>
          <p:cNvPr id="8" name="Group 8"/>
          <p:cNvGrpSpPr/>
          <p:nvPr/>
        </p:nvGrpSpPr>
        <p:grpSpPr>
          <a:xfrm>
            <a:off x="1143000" y="3346585"/>
            <a:ext cx="9610044" cy="1998718"/>
            <a:chOff x="0" y="-19050"/>
            <a:chExt cx="3682024" cy="7657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76400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66800" y="5777446"/>
            <a:ext cx="9610044" cy="2337853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4000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8000" y="3624745"/>
            <a:ext cx="7132181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spiral matrix is a special type of two-dimensional matrix (array of arrays) in which the elements are arranged in a spiral pattern. </a:t>
            </a:r>
            <a:endParaRPr lang="en-US" sz="320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50019" y="5905500"/>
            <a:ext cx="7665581" cy="1972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arrangement starts from the top-left corner and proceeds in a clockwise direction, filling the matrix until all elements are placed. The size of the matrix is usually a square matrix, but it can be adapted for rectangular matrices as well. </a:t>
            </a:r>
            <a:endParaRPr lang="en-US" sz="320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5FABF6-A158-6C4B-D07E-659CF3574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740" y="571501"/>
            <a:ext cx="5947460" cy="4724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2E958E-0DA2-58FD-9485-4B1DD59A7C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5448301"/>
            <a:ext cx="4694416" cy="44195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DF0E427-BCE8-2DCF-F74B-8F82EEB38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-419100"/>
            <a:ext cx="13030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07472" y="8115300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7172333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40518" y="7672360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96600" y="8267700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05400" y="8467733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13107" y="8961675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68196" y="882298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572000" y="2600936"/>
            <a:ext cx="8077200" cy="1170964"/>
            <a:chOff x="0" y="-292529"/>
            <a:chExt cx="930514" cy="349901"/>
          </a:xfrm>
        </p:grpSpPr>
        <p:sp>
          <p:nvSpPr>
            <p:cNvPr id="11" name="Freeform 11"/>
            <p:cNvSpPr/>
            <p:nvPr/>
          </p:nvSpPr>
          <p:spPr>
            <a:xfrm>
              <a:off x="0" y="-292529"/>
              <a:ext cx="930514" cy="349901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72459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IN" sz="2981" spc="29" dirty="0">
                  <a:solidFill>
                    <a:srgbClr val="FFFFFF"/>
                  </a:solidFill>
                  <a:latin typeface="DM Sans Bold"/>
                </a:rPr>
                <a:t>Initialize an empty matrix:</a:t>
              </a:r>
              <a:endParaRPr lang="en-US" sz="2981" spc="29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67510" y="114300"/>
            <a:ext cx="11552977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IN" sz="6947" spc="368" dirty="0">
                <a:solidFill>
                  <a:srgbClr val="231F20"/>
                </a:solidFill>
                <a:latin typeface="Oswald Bold"/>
              </a:rPr>
              <a:t>Algorithm: </a:t>
            </a:r>
            <a:r>
              <a:rPr lang="en-IN" sz="6947" spc="368" dirty="0" err="1">
                <a:solidFill>
                  <a:srgbClr val="231F20"/>
                </a:solidFill>
                <a:latin typeface="Oswald Bold"/>
              </a:rPr>
              <a:t>SpiralMatrix</a:t>
            </a:r>
            <a:br>
              <a:rPr lang="en-IN" sz="7200" dirty="0"/>
            </a:br>
            <a:endParaRPr lang="en-US" sz="6947" spc="368" dirty="0">
              <a:solidFill>
                <a:srgbClr val="231F20"/>
              </a:solidFill>
              <a:latin typeface="Oswald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736797" y="1333500"/>
            <a:ext cx="3474003" cy="864710"/>
            <a:chOff x="0" y="-37081"/>
            <a:chExt cx="914964" cy="2277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7081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STEP-1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810000" y="3924300"/>
            <a:ext cx="9979776" cy="1272849"/>
          </a:xfrm>
          <a:prstGeom prst="rect">
            <a:avLst/>
          </a:prstGeom>
          <a:effectLst>
            <a:outerShdw blurRad="50800" dist="50800" dir="5400000" sx="32000" sy="32000" algn="ctr" rotWithShape="0">
              <a:schemeClr val="tx1">
                <a:alpha val="43000"/>
              </a:scheme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2D matrix of size n x n. This matrix will be used to store the generated spiral pattern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1DBB0B-5D4A-E9AF-ADD3-6719F2535C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72" y="5476867"/>
            <a:ext cx="8789528" cy="1724033"/>
          </a:xfrm>
          <a:prstGeom prst="rect">
            <a:avLst/>
          </a:prstGeom>
        </p:spPr>
      </p:pic>
      <p:grpSp>
        <p:nvGrpSpPr>
          <p:cNvPr id="32" name="Group 15">
            <a:extLst>
              <a:ext uri="{FF2B5EF4-FFF2-40B4-BE49-F238E27FC236}">
                <a16:creationId xmlns:a16="http://schemas.microsoft.com/office/drawing/2014/main" id="{207B5274-7C84-2AE1-6E5D-4253F02D7A81}"/>
              </a:ext>
            </a:extLst>
          </p:cNvPr>
          <p:cNvGrpSpPr/>
          <p:nvPr/>
        </p:nvGrpSpPr>
        <p:grpSpPr>
          <a:xfrm>
            <a:off x="7117797" y="1333500"/>
            <a:ext cx="3474003" cy="864710"/>
            <a:chOff x="0" y="-37081"/>
            <a:chExt cx="914964" cy="227743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F64E1743-611E-80C0-2DCF-372D99CE132A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EA61603F-4AF5-D0FE-A779-DCC4D24A6050}"/>
                </a:ext>
              </a:extLst>
            </p:cNvPr>
            <p:cNvSpPr txBox="1"/>
            <p:nvPr/>
          </p:nvSpPr>
          <p:spPr>
            <a:xfrm>
              <a:off x="0" y="-37081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STEP-2</a:t>
              </a:r>
            </a:p>
          </p:txBody>
        </p:sp>
      </p:grpSp>
      <p:grpSp>
        <p:nvGrpSpPr>
          <p:cNvPr id="35" name="Group 10">
            <a:extLst>
              <a:ext uri="{FF2B5EF4-FFF2-40B4-BE49-F238E27FC236}">
                <a16:creationId xmlns:a16="http://schemas.microsoft.com/office/drawing/2014/main" id="{0580B3F9-3D60-769B-6BAB-75DE964BA0FE}"/>
              </a:ext>
            </a:extLst>
          </p:cNvPr>
          <p:cNvGrpSpPr/>
          <p:nvPr/>
        </p:nvGrpSpPr>
        <p:grpSpPr>
          <a:xfrm>
            <a:off x="4572000" y="2400301"/>
            <a:ext cx="8153396" cy="1170964"/>
            <a:chOff x="0" y="-338068"/>
            <a:chExt cx="939292" cy="349901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30584A5-503B-0ECA-BBA7-784533FA96D5}"/>
                </a:ext>
              </a:extLst>
            </p:cNvPr>
            <p:cNvSpPr/>
            <p:nvPr/>
          </p:nvSpPr>
          <p:spPr>
            <a:xfrm>
              <a:off x="8778" y="-338068"/>
              <a:ext cx="930514" cy="349901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192E5D9-25F0-4ED2-43EC-CA88AC21EB58}"/>
                </a:ext>
              </a:extLst>
            </p:cNvPr>
            <p:cNvSpPr txBox="1"/>
            <p:nvPr/>
          </p:nvSpPr>
          <p:spPr>
            <a:xfrm>
              <a:off x="0" y="-272459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IN" sz="4000" b="1" i="0" dirty="0">
                  <a:solidFill>
                    <a:schemeClr val="bg1"/>
                  </a:solidFill>
                  <a:effectLst/>
                  <a:latin typeface="Söhne"/>
                </a:rPr>
                <a:t>Initialize variables:</a:t>
              </a:r>
              <a:endParaRPr lang="en-US" sz="3600" spc="29" dirty="0">
                <a:solidFill>
                  <a:schemeClr val="bg1"/>
                </a:solidFill>
                <a:latin typeface="DM Sans Bold"/>
              </a:endParaRPr>
            </a:p>
          </p:txBody>
        </p:sp>
      </p:grpSp>
      <p:sp>
        <p:nvSpPr>
          <p:cNvPr id="39" name="TextBox 18">
            <a:extLst>
              <a:ext uri="{FF2B5EF4-FFF2-40B4-BE49-F238E27FC236}">
                <a16:creationId xmlns:a16="http://schemas.microsoft.com/office/drawing/2014/main" id="{350CD4C3-5E16-1974-462A-F13074BFC384}"/>
              </a:ext>
            </a:extLst>
          </p:cNvPr>
          <p:cNvSpPr txBox="1"/>
          <p:nvPr/>
        </p:nvSpPr>
        <p:spPr>
          <a:xfrm>
            <a:off x="4803024" y="3906441"/>
            <a:ext cx="9979776" cy="2154436"/>
          </a:xfrm>
          <a:prstGeom prst="rect">
            <a:avLst/>
          </a:prstGeom>
          <a:effectLst>
            <a:outerShdw blurRad="50800" dist="50800" dir="5400000" sx="32000" sy="32000" algn="ctr" rotWithShape="0">
              <a:schemeClr val="tx1">
                <a:alpha val="43000"/>
              </a:scheme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= 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the topmost row.</a:t>
            </a:r>
          </a:p>
          <a:p>
            <a:pPr lvl="0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= n - 1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the bottommost row.</a:t>
            </a:r>
          </a:p>
          <a:p>
            <a:pPr lvl="0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= 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the leftmost column.</a:t>
            </a:r>
          </a:p>
          <a:p>
            <a:pPr lvl="0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= n - 1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the rightmost column.</a:t>
            </a:r>
          </a:p>
          <a:p>
            <a:pPr lvl="0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= 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the current value to be assigned to the matrix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8A959-FDF7-4CBF-42B1-BF82A465F9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6134100"/>
            <a:ext cx="9036098" cy="1193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39" grpId="0"/>
      <p:bldP spid="3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07472" y="8115300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7172333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40518" y="7672360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96600" y="8267700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05400" y="8467733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13107" y="8961675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68196" y="882298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343400" y="1485900"/>
            <a:ext cx="8077200" cy="1170964"/>
            <a:chOff x="0" y="-292529"/>
            <a:chExt cx="930514" cy="349901"/>
          </a:xfrm>
        </p:grpSpPr>
        <p:sp>
          <p:nvSpPr>
            <p:cNvPr id="11" name="Freeform 11"/>
            <p:cNvSpPr/>
            <p:nvPr/>
          </p:nvSpPr>
          <p:spPr>
            <a:xfrm>
              <a:off x="0" y="-292529"/>
              <a:ext cx="930514" cy="349901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3868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IN" sz="3200" b="1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the Spiral Matrix:</a:t>
              </a:r>
              <a:endParaRPr lang="en-US" sz="2981" spc="2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67510" y="114300"/>
            <a:ext cx="11552977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IN" sz="6947" spc="368" dirty="0">
                <a:solidFill>
                  <a:srgbClr val="231F20"/>
                </a:solidFill>
                <a:latin typeface="Oswald Bold"/>
              </a:rPr>
              <a:t>Algorithm: </a:t>
            </a:r>
            <a:r>
              <a:rPr lang="en-IN" sz="6947" spc="368" dirty="0" err="1">
                <a:solidFill>
                  <a:srgbClr val="231F20"/>
                </a:solidFill>
                <a:latin typeface="Oswald Bold"/>
              </a:rPr>
              <a:t>SpiralMatrix</a:t>
            </a:r>
            <a:br>
              <a:rPr lang="en-IN" sz="7200" dirty="0"/>
            </a:br>
            <a:endParaRPr lang="en-US" sz="6947" spc="368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69624" y="2989064"/>
            <a:ext cx="9979776" cy="21544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76000" sy="76000" algn="ctr" rotWithShape="0">
              <a:schemeClr val="tx1">
                <a:alpha val="45000"/>
              </a:schemeClr>
            </a:outerShdw>
          </a:effectLst>
        </p:spPr>
        <p:txBody>
          <a:bodyPr wrap="square" lIns="0" tIns="0" rIns="0" bIns="0" rtlCol="0" anchor="t"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top &lt;= bottom and left &lt;= right, do the following: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Top Row (left to right):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 from left to right along the top row (matrix[top][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fill each element with the current value.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Increment value.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E4B225-94B9-1977-2354-60E8F27755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5526342"/>
            <a:ext cx="9203580" cy="213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AD6715-2A28-2941-FEF6-37CCA792DB77}"/>
              </a:ext>
            </a:extLst>
          </p:cNvPr>
          <p:cNvSpPr txBox="1"/>
          <p:nvPr/>
        </p:nvSpPr>
        <p:spPr>
          <a:xfrm>
            <a:off x="4267200" y="2933700"/>
            <a:ext cx="9979776" cy="21544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76000" sy="76000" algn="ctr" rotWithShape="0">
              <a:schemeClr val="tx1">
                <a:alpha val="45000"/>
              </a:scheme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Increment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Rightmost Column (top to bottom):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 from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along the rightmost column (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matrix[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][right]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fill each element with the current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Increment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3D4679-3FCE-91C5-6775-8642431D1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28653" y="5335838"/>
            <a:ext cx="8949147" cy="2169862"/>
          </a:xfrm>
          <a:prstGeom prst="rect">
            <a:avLst/>
          </a:prstGeom>
        </p:spPr>
      </p:pic>
      <p:sp>
        <p:nvSpPr>
          <p:cNvPr id="21" name="TextBox 18">
            <a:extLst>
              <a:ext uri="{FF2B5EF4-FFF2-40B4-BE49-F238E27FC236}">
                <a16:creationId xmlns:a16="http://schemas.microsoft.com/office/drawing/2014/main" id="{83F291A9-B6CE-D7C0-E2BB-F4368297DBDC}"/>
              </a:ext>
            </a:extLst>
          </p:cNvPr>
          <p:cNvSpPr txBox="1"/>
          <p:nvPr/>
        </p:nvSpPr>
        <p:spPr>
          <a:xfrm>
            <a:off x="4193424" y="2760464"/>
            <a:ext cx="9979776" cy="21544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76000" sy="76000" algn="ctr" rotWithShape="0">
              <a:schemeClr val="tx1">
                <a:alpha val="45000"/>
              </a:scheme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Decrement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Row (right to left):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&lt;= bottom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iterate from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along the bottom row (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matrix[bottom][</a:t>
            </a: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fill each element with the current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Increment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D555B1-E516-86D4-927B-3F65216C6A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44298" y="5372100"/>
            <a:ext cx="9185902" cy="2555620"/>
          </a:xfrm>
          <a:prstGeom prst="rect">
            <a:avLst/>
          </a:prstGeom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178C6978-D00E-A6D6-8556-7BB600E84226}"/>
              </a:ext>
            </a:extLst>
          </p:cNvPr>
          <p:cNvSpPr txBox="1"/>
          <p:nvPr/>
        </p:nvSpPr>
        <p:spPr>
          <a:xfrm>
            <a:off x="4114800" y="2836664"/>
            <a:ext cx="9979776" cy="21544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76000" sy="76000" algn="ctr" rotWithShape="0">
              <a:schemeClr val="tx1">
                <a:alpha val="45000"/>
              </a:scheme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r>
              <a:rPr lang="en-IN" sz="2800" dirty="0"/>
              <a:t>f. Decrement </a:t>
            </a:r>
            <a:r>
              <a:rPr lang="en-IN" sz="2800" b="1" dirty="0"/>
              <a:t>bottom</a:t>
            </a:r>
            <a:r>
              <a:rPr lang="en-IN" sz="2800" dirty="0"/>
              <a:t>.</a:t>
            </a:r>
          </a:p>
          <a:p>
            <a:r>
              <a:rPr lang="en-IN" sz="2800" dirty="0"/>
              <a:t>g. </a:t>
            </a:r>
            <a:r>
              <a:rPr lang="en-IN" sz="2800" b="1" dirty="0"/>
              <a:t>Leftmost Column (bottom to top):</a:t>
            </a:r>
            <a:endParaRPr lang="en-IN" sz="2800" dirty="0"/>
          </a:p>
          <a:p>
            <a:pPr lvl="0"/>
            <a:r>
              <a:rPr lang="en-IN" sz="2800" dirty="0"/>
              <a:t>If </a:t>
            </a:r>
            <a:r>
              <a:rPr lang="en-IN" sz="2800" b="1" dirty="0"/>
              <a:t>left &lt;= right</a:t>
            </a:r>
            <a:r>
              <a:rPr lang="en-IN" sz="2800" dirty="0"/>
              <a:t>, iterate from </a:t>
            </a:r>
            <a:r>
              <a:rPr lang="en-IN" sz="2800" b="1" dirty="0"/>
              <a:t>bottom</a:t>
            </a:r>
            <a:r>
              <a:rPr lang="en-IN" sz="2800" dirty="0"/>
              <a:t> to </a:t>
            </a:r>
            <a:r>
              <a:rPr lang="en-IN" sz="2800" b="1" dirty="0"/>
              <a:t>top</a:t>
            </a:r>
            <a:r>
              <a:rPr lang="en-IN" sz="2800" dirty="0"/>
              <a:t> along the leftmost column (</a:t>
            </a:r>
            <a:r>
              <a:rPr lang="en-IN" sz="2800" b="1" dirty="0"/>
              <a:t>matrix[</a:t>
            </a:r>
            <a:r>
              <a:rPr lang="en-IN" sz="2800" b="1" dirty="0" err="1"/>
              <a:t>i</a:t>
            </a:r>
            <a:r>
              <a:rPr lang="en-IN" sz="2800" b="1" dirty="0"/>
              <a:t>][left]</a:t>
            </a:r>
            <a:r>
              <a:rPr lang="en-IN" sz="2800" dirty="0"/>
              <a:t>) and fill each element with the current </a:t>
            </a:r>
            <a:r>
              <a:rPr lang="en-IN" sz="2800" b="1" dirty="0"/>
              <a:t>value</a:t>
            </a:r>
            <a:r>
              <a:rPr lang="en-IN" sz="2800" dirty="0"/>
              <a:t>. Increment </a:t>
            </a:r>
            <a:r>
              <a:rPr lang="en-IN" sz="2800" b="1" dirty="0"/>
              <a:t>value</a:t>
            </a:r>
            <a:r>
              <a:rPr lang="en-IN" sz="28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A6457B-C993-7A85-1906-16EC9418E3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35872" y="5211237"/>
            <a:ext cx="8713328" cy="26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5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1" grpId="0"/>
      <p:bldP spid="21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07472" y="8115300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01000" y="7048500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</p:sp>
      <p:sp>
        <p:nvSpPr>
          <p:cNvPr id="5" name="Freeform 5"/>
          <p:cNvSpPr/>
          <p:nvPr/>
        </p:nvSpPr>
        <p:spPr>
          <a:xfrm>
            <a:off x="8640518" y="7672360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96600" y="8267700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05400" y="8467733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13107" y="8961675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68196" y="882298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097381" y="2324100"/>
            <a:ext cx="8323219" cy="1170964"/>
            <a:chOff x="-28342" y="-292529"/>
            <a:chExt cx="958856" cy="349901"/>
          </a:xfrm>
        </p:grpSpPr>
        <p:sp>
          <p:nvSpPr>
            <p:cNvPr id="11" name="Freeform 11"/>
            <p:cNvSpPr/>
            <p:nvPr/>
          </p:nvSpPr>
          <p:spPr>
            <a:xfrm>
              <a:off x="0" y="-292529"/>
              <a:ext cx="930514" cy="349901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-28342" y="-261883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IN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Print the generated Spiral Matrix: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67510" y="114300"/>
            <a:ext cx="11552977" cy="21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IN" sz="6947" spc="368" dirty="0">
                <a:solidFill>
                  <a:srgbClr val="231F20"/>
                </a:solidFill>
                <a:latin typeface="Oswald Bold"/>
              </a:rPr>
              <a:t>Algorithm: </a:t>
            </a:r>
            <a:r>
              <a:rPr lang="en-IN" sz="6947" spc="368" dirty="0" err="1">
                <a:solidFill>
                  <a:srgbClr val="231F20"/>
                </a:solidFill>
                <a:latin typeface="Oswald Bold"/>
              </a:rPr>
              <a:t>SpiralMatrix</a:t>
            </a:r>
            <a:br>
              <a:rPr lang="en-IN" sz="7200" dirty="0"/>
            </a:br>
            <a:endParaRPr lang="en-US" sz="6947" spc="368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10000" y="3768893"/>
            <a:ext cx="9979776" cy="91740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76000" sy="76000" algn="ctr" rotWithShape="0">
              <a:schemeClr val="tx1">
                <a:alpha val="45000"/>
              </a:scheme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*Print the elements of the generated matrix.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3080265C-30F2-2E3B-3C19-6073256768D6}"/>
              </a:ext>
            </a:extLst>
          </p:cNvPr>
          <p:cNvGrpSpPr/>
          <p:nvPr/>
        </p:nvGrpSpPr>
        <p:grpSpPr>
          <a:xfrm>
            <a:off x="6279597" y="1257300"/>
            <a:ext cx="3474003" cy="864710"/>
            <a:chOff x="0" y="-37081"/>
            <a:chExt cx="914964" cy="227743"/>
          </a:xfrm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3530CC1-67D9-6F9A-ABE5-5C59C7A1D736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3D161036-1DF1-C79E-1318-2155A89ADA33}"/>
                </a:ext>
              </a:extLst>
            </p:cNvPr>
            <p:cNvSpPr txBox="1"/>
            <p:nvPr/>
          </p:nvSpPr>
          <p:spPr>
            <a:xfrm>
              <a:off x="0" y="-37081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STEP-4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DB00287-5380-3344-9CC8-8ECC3D939D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200" y="4455692"/>
            <a:ext cx="9194245" cy="35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B8756F98-DFCC-E0D6-7C6B-66C44242B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778"/>
            <a:ext cx="184731" cy="584775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388E6F-9BD4-AE74-53FE-C8F4BDDBF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2857500"/>
            <a:ext cx="14478000" cy="647700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a spiral matrix is a unique arrangement of elements in a two-dimensional array, starting from the top-left corner and proceeding in a clockwise direction to fill the matrix in a spiral pattern. The construction involves initializing boundaries (top, bottom, left, and right) and incrementally filling the matrix until all elements are placed.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algorithm, as demonstrated in the provided code, efficiently generates a spiral matrix of size </a:t>
            </a: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x 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implementation uses a loop to traverse the boundaries, filling the matrix in a clockwise spiral order. The resulting matrix can be printed or utilized for various computations, providing a visually appealing arrangement of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and implementing algorithms like the one for generating a spiral matrix can be valuable in computer science and programming. It not only enhances problem-solving skills but also contributes to a deeper understanding of matrix manipulation and traversal.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summary, the provided code exemplifies the generation of a spiral matrix, showcasing the step-by-step process involved in creating this specific pattern within a two-dimensional array.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8C9BB-6201-66DA-82CD-B34CE9EA46CD}"/>
              </a:ext>
            </a:extLst>
          </p:cNvPr>
          <p:cNvSpPr txBox="1"/>
          <p:nvPr/>
        </p:nvSpPr>
        <p:spPr>
          <a:xfrm>
            <a:off x="6400800" y="1257300"/>
            <a:ext cx="5760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5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7C8AB-C7BC-7A44-EA23-673FCAE04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6"/>
            <a:ext cx="18282198" cy="102902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581</Words>
  <Application>Microsoft Office PowerPoint</Application>
  <PresentationFormat>Custom</PresentationFormat>
  <Paragraphs>45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Oswald Bold</vt:lpstr>
      <vt:lpstr>DM Sans</vt:lpstr>
      <vt:lpstr>Arial</vt:lpstr>
      <vt:lpstr>Calibri</vt:lpstr>
      <vt:lpstr>Montserrat Classic Bold</vt:lpstr>
      <vt:lpstr>Söhne</vt:lpstr>
      <vt:lpstr>Times New Roman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</dc:title>
  <cp:lastModifiedBy>AJAY RICHHARIYA</cp:lastModifiedBy>
  <cp:revision>2</cp:revision>
  <dcterms:created xsi:type="dcterms:W3CDTF">2006-08-16T00:00:00Z</dcterms:created>
  <dcterms:modified xsi:type="dcterms:W3CDTF">2023-12-23T14:08:34Z</dcterms:modified>
  <dc:identifier>DAF3y4FBgUU</dc:identifier>
</cp:coreProperties>
</file>